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8" r:id="rId14"/>
    <p:sldId id="269" r:id="rId15"/>
    <p:sldId id="270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00B59-5C7C-4372-A78E-2443FBDD79D6}" type="datetimeFigureOut">
              <a:rPr lang="cs-CZ" smtClean="0"/>
              <a:t>28.2.2018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A1592-B2AA-4DC0-A6C7-4167924CE0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34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sql/sql_join_right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val.cz/clanky/databaze-a-jazyk-sql/" TargetMode="External"/><Relationship Id="rId2" Type="http://schemas.openxmlformats.org/officeDocument/2006/relationships/hyperlink" Target="http://www.w3schools.com/sql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ql-tutorial.net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Database systems</a:t>
            </a:r>
            <a:br>
              <a:rPr lang="cs-CZ" dirty="0" smtClean="0"/>
            </a:br>
            <a:r>
              <a:rPr lang="cs-CZ" sz="1600" dirty="0" err="1" smtClean="0"/>
              <a:t>Lecture</a:t>
            </a:r>
            <a:r>
              <a:rPr lang="cs-CZ" sz="1600" smtClean="0"/>
              <a:t> 3 </a:t>
            </a:r>
            <a:r>
              <a:rPr lang="cs-CZ" sz="1600" dirty="0" smtClean="0"/>
              <a:t>– SQL + CRUD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933056"/>
            <a:ext cx="6544816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>
                <a:solidFill>
                  <a:srgbClr val="0070C0"/>
                </a:solidFill>
              </a:rPr>
              <a:t>2016</a:t>
            </a:r>
            <a:endParaRPr lang="cs-CZ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75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Predicates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BETWEEN ... AND</a:t>
            </a:r>
            <a:r>
              <a:rPr lang="en-US" dirty="0" smtClean="0"/>
              <a:t> Compares a value to a range formed by two values. </a:t>
            </a:r>
            <a:endParaRPr lang="cs-CZ" dirty="0" smtClean="0"/>
          </a:p>
          <a:p>
            <a:r>
              <a:rPr lang="en-US" b="1" dirty="0" smtClean="0"/>
              <a:t>IN</a:t>
            </a:r>
            <a:r>
              <a:rPr lang="en-US" dirty="0" smtClean="0"/>
              <a:t> Determines whether a value exists in a list of values or a table. </a:t>
            </a:r>
            <a:endParaRPr lang="cs-CZ" dirty="0" smtClean="0"/>
          </a:p>
          <a:p>
            <a:r>
              <a:rPr lang="en-US" b="1" dirty="0" smtClean="0"/>
              <a:t>LIKE</a:t>
            </a:r>
            <a:r>
              <a:rPr lang="en-US" dirty="0" smtClean="0"/>
              <a:t> Compares, in part or in whole, one value with another. </a:t>
            </a:r>
            <a:endParaRPr lang="cs-CZ" dirty="0" smtClean="0"/>
          </a:p>
          <a:p>
            <a:r>
              <a:rPr lang="en-US" b="1" dirty="0" smtClean="0"/>
              <a:t>JOIN</a:t>
            </a:r>
            <a:r>
              <a:rPr lang="en-US" dirty="0" smtClean="0"/>
              <a:t> Joins two tables</a:t>
            </a:r>
            <a:endParaRPr lang="cs-CZ" dirty="0" smtClean="0"/>
          </a:p>
          <a:p>
            <a:r>
              <a:rPr lang="cs-CZ" b="1" dirty="0" smtClean="0"/>
              <a:t>EXISTS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67415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Tables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WHERE</a:t>
            </a:r>
          </a:p>
          <a:p>
            <a:r>
              <a:rPr lang="cs-CZ" dirty="0" smtClean="0"/>
              <a:t>JOIN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err="1" smtClean="0"/>
              <a:t>Inner</a:t>
            </a:r>
            <a:r>
              <a:rPr lang="cs-CZ" b="1" dirty="0" smtClean="0"/>
              <a:t> </a:t>
            </a:r>
            <a:r>
              <a:rPr lang="cs-CZ" b="1" dirty="0" err="1" smtClean="0"/>
              <a:t>join</a:t>
            </a:r>
            <a:r>
              <a:rPr lang="cs-CZ" b="1" dirty="0" smtClean="0"/>
              <a:t> </a:t>
            </a:r>
            <a:r>
              <a:rPr lang="cs-CZ" dirty="0" err="1" smtClean="0"/>
              <a:t>returns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records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exist</a:t>
            </a:r>
            <a:r>
              <a:rPr lang="cs-CZ" dirty="0" smtClean="0"/>
              <a:t> </a:t>
            </a:r>
            <a:r>
              <a:rPr lang="cs-CZ" dirty="0" err="1" smtClean="0"/>
              <a:t>record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r>
              <a:rPr lang="cs-CZ" dirty="0" smtClean="0"/>
              <a:t> table</a:t>
            </a:r>
          </a:p>
          <a:p>
            <a:r>
              <a:rPr lang="cs-CZ" b="1" dirty="0" err="1" smtClean="0"/>
              <a:t>Right</a:t>
            </a:r>
            <a:r>
              <a:rPr lang="cs-CZ" b="1" dirty="0" smtClean="0"/>
              <a:t>/</a:t>
            </a:r>
            <a:r>
              <a:rPr lang="cs-CZ" b="1" dirty="0" err="1" smtClean="0"/>
              <a:t>Left</a:t>
            </a:r>
            <a:r>
              <a:rPr lang="cs-CZ" b="1" dirty="0" smtClean="0"/>
              <a:t> </a:t>
            </a:r>
            <a:r>
              <a:rPr lang="cs-CZ" b="1" dirty="0" err="1" smtClean="0"/>
              <a:t>Outer</a:t>
            </a:r>
            <a:r>
              <a:rPr lang="cs-CZ" b="1" dirty="0" smtClean="0"/>
              <a:t> </a:t>
            </a:r>
            <a:r>
              <a:rPr lang="cs-CZ" b="1" dirty="0" err="1" smtClean="0"/>
              <a:t>join</a:t>
            </a:r>
            <a:r>
              <a:rPr lang="cs-CZ" b="1" dirty="0" smtClean="0"/>
              <a:t> </a:t>
            </a:r>
            <a:r>
              <a:rPr lang="cs-CZ" dirty="0" err="1" smtClean="0"/>
              <a:t>returns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rows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right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 (</a:t>
            </a:r>
            <a:r>
              <a:rPr lang="cs-CZ" dirty="0" err="1" smtClean="0">
                <a:solidFill>
                  <a:srgbClr val="FF0000"/>
                </a:solidFill>
              </a:rPr>
              <a:t>left</a:t>
            </a:r>
            <a:r>
              <a:rPr lang="cs-CZ" dirty="0" smtClean="0"/>
              <a:t>)</a:t>
            </a:r>
          </a:p>
          <a:p>
            <a:r>
              <a:rPr lang="cs-CZ" sz="3000" dirty="0" smtClean="0">
                <a:hlinkClick r:id="rId2"/>
              </a:rPr>
              <a:t>http://www.w3schools.com/</a:t>
            </a:r>
            <a:r>
              <a:rPr lang="cs-CZ" sz="3000" dirty="0" err="1" smtClean="0">
                <a:hlinkClick r:id="rId2"/>
              </a:rPr>
              <a:t>sql</a:t>
            </a:r>
            <a:r>
              <a:rPr lang="cs-CZ" sz="3000" dirty="0" smtClean="0">
                <a:hlinkClick r:id="rId2"/>
              </a:rPr>
              <a:t>/</a:t>
            </a:r>
            <a:r>
              <a:rPr lang="cs-CZ" sz="3000" dirty="0" err="1" smtClean="0">
                <a:hlinkClick r:id="rId2"/>
              </a:rPr>
              <a:t>sql</a:t>
            </a:r>
            <a:r>
              <a:rPr lang="cs-CZ" sz="3000" dirty="0" smtClean="0">
                <a:hlinkClick r:id="rId2"/>
              </a:rPr>
              <a:t>_</a:t>
            </a:r>
            <a:r>
              <a:rPr lang="cs-CZ" sz="3000" dirty="0" err="1" smtClean="0">
                <a:hlinkClick r:id="rId2"/>
              </a:rPr>
              <a:t>join</a:t>
            </a:r>
            <a:r>
              <a:rPr lang="cs-CZ" sz="3000" dirty="0" smtClean="0">
                <a:hlinkClick r:id="rId2"/>
              </a:rPr>
              <a:t>_</a:t>
            </a:r>
            <a:r>
              <a:rPr lang="cs-CZ" sz="3000" dirty="0" err="1" smtClean="0">
                <a:hlinkClick r:id="rId2"/>
              </a:rPr>
              <a:t>right.asp</a:t>
            </a:r>
            <a:endParaRPr lang="cs-CZ" sz="3000" dirty="0" smtClean="0"/>
          </a:p>
          <a:p>
            <a:pPr>
              <a:buNone/>
            </a:pP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inner</a:t>
            </a:r>
            <a:r>
              <a:rPr lang="cs-CZ" dirty="0" smtClean="0"/>
              <a:t> </a:t>
            </a:r>
            <a:r>
              <a:rPr lang="cs-CZ" dirty="0" err="1" smtClean="0"/>
              <a:t>join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en-US" sz="2600" dirty="0" smtClean="0">
                <a:latin typeface="Arial Narrow" pitchFamily="34" charset="0"/>
              </a:rPr>
              <a:t>SELECT </a:t>
            </a:r>
            <a:r>
              <a:rPr lang="en-US" sz="2600" dirty="0" err="1" smtClean="0">
                <a:latin typeface="Arial Narrow" pitchFamily="34" charset="0"/>
              </a:rPr>
              <a:t>column_name</a:t>
            </a:r>
            <a:r>
              <a:rPr lang="en-US" sz="2600" dirty="0" smtClean="0">
                <a:latin typeface="Arial Narrow" pitchFamily="34" charset="0"/>
              </a:rPr>
              <a:t>(s)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en-US" sz="2600" dirty="0" smtClean="0">
                <a:latin typeface="Arial Narrow" pitchFamily="34" charset="0"/>
              </a:rPr>
              <a:t>FROM table_name1</a:t>
            </a:r>
            <a:br>
              <a:rPr lang="en-US" sz="2600" dirty="0" smtClean="0">
                <a:latin typeface="Arial Narrow" pitchFamily="34" charset="0"/>
              </a:rPr>
            </a:br>
            <a:r>
              <a:rPr lang="cs-CZ" sz="2600" dirty="0" smtClean="0">
                <a:latin typeface="Arial Narrow" pitchFamily="34" charset="0"/>
              </a:rPr>
              <a:t>  </a:t>
            </a:r>
            <a:r>
              <a:rPr lang="en-US" sz="2600" dirty="0" smtClean="0">
                <a:latin typeface="Arial Narrow" pitchFamily="34" charset="0"/>
              </a:rPr>
              <a:t>INNER JOIN table_name2</a:t>
            </a:r>
            <a:r>
              <a:rPr lang="cs-CZ" sz="2600" dirty="0" smtClean="0">
                <a:latin typeface="Arial Narrow" pitchFamily="34" charset="0"/>
              </a:rPr>
              <a:t> </a:t>
            </a:r>
            <a:r>
              <a:rPr lang="en-US" sz="2600" dirty="0" smtClean="0">
                <a:latin typeface="Arial Narrow" pitchFamily="34" charset="0"/>
              </a:rPr>
              <a:t>ON</a:t>
            </a:r>
            <a:r>
              <a:rPr lang="cs-CZ" sz="2600" dirty="0" smtClean="0">
                <a:latin typeface="Arial Narrow" pitchFamily="34" charset="0"/>
              </a:rPr>
              <a:t>       	</a:t>
            </a:r>
            <a:r>
              <a:rPr lang="en-US" sz="2600" dirty="0" smtClean="0">
                <a:latin typeface="Arial Narrow" pitchFamily="34" charset="0"/>
              </a:rPr>
              <a:t>table_name1.column_name=table_name2.column_name</a:t>
            </a:r>
            <a:endParaRPr lang="cs-CZ" sz="2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08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– </a:t>
            </a:r>
            <a:r>
              <a:rPr lang="cs-CZ" dirty="0" err="1" smtClean="0"/>
              <a:t>versions</a:t>
            </a:r>
            <a:r>
              <a:rPr lang="cs-CZ" dirty="0" smtClean="0"/>
              <a:t> (ISO </a:t>
            </a:r>
            <a:r>
              <a:rPr lang="cs-CZ" dirty="0" err="1" smtClean="0"/>
              <a:t>norms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SQL-86</a:t>
            </a:r>
          </a:p>
          <a:p>
            <a:r>
              <a:rPr lang="cs-CZ" dirty="0" smtClean="0"/>
              <a:t>SQL-89</a:t>
            </a:r>
          </a:p>
          <a:p>
            <a:r>
              <a:rPr lang="cs-CZ" dirty="0" smtClean="0"/>
              <a:t>SQL-92 – standard</a:t>
            </a:r>
          </a:p>
          <a:p>
            <a:r>
              <a:rPr lang="cs-CZ" dirty="0" smtClean="0"/>
              <a:t>SQL:1999</a:t>
            </a:r>
          </a:p>
          <a:p>
            <a:r>
              <a:rPr lang="cs-CZ" dirty="0" smtClean="0"/>
              <a:t>SQL:2003  (SQL3)</a:t>
            </a:r>
          </a:p>
          <a:p>
            <a:r>
              <a:rPr lang="cs-CZ" dirty="0" smtClean="0"/>
              <a:t>SQL:2008</a:t>
            </a:r>
          </a:p>
          <a:p>
            <a:pPr lvl="1"/>
            <a:r>
              <a:rPr lang="cs-CZ" dirty="0" err="1" smtClean="0"/>
              <a:t>Fetch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, </a:t>
            </a:r>
            <a:r>
              <a:rPr lang="cs-CZ" dirty="0" err="1" smtClean="0"/>
              <a:t>Persistent</a:t>
            </a:r>
            <a:r>
              <a:rPr lang="cs-CZ" dirty="0" smtClean="0"/>
              <a:t> </a:t>
            </a:r>
            <a:r>
              <a:rPr lang="cs-CZ" dirty="0" err="1" smtClean="0"/>
              <a:t>Stored</a:t>
            </a:r>
            <a:r>
              <a:rPr lang="cs-CZ" dirty="0" smtClean="0"/>
              <a:t> </a:t>
            </a:r>
            <a:r>
              <a:rPr lang="cs-CZ" dirty="0" err="1" smtClean="0"/>
              <a:t>Modules</a:t>
            </a:r>
            <a:r>
              <a:rPr lang="cs-CZ" dirty="0" smtClean="0"/>
              <a:t>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922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SQL-92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40000" lnSpcReduction="20000"/>
          </a:bodyPr>
          <a:lstStyle/>
          <a:p>
            <a:r>
              <a:rPr lang="en-US" sz="4200" dirty="0" smtClean="0"/>
              <a:t>SQL Agent</a:t>
            </a:r>
          </a:p>
          <a:p>
            <a:r>
              <a:rPr lang="en-US" sz="4200" dirty="0" smtClean="0"/>
              <a:t>New data types defined: DATE, TIME, TIMESTAMP, INTERVAL, BIT string, VARCHAR strings, and NATIONAL CHARACTER strings.</a:t>
            </a:r>
          </a:p>
          <a:p>
            <a:r>
              <a:rPr lang="en-US" sz="4200" dirty="0" smtClean="0"/>
              <a:t>Support for additional character sets beyond the base requirement for representing SQL statements.</a:t>
            </a:r>
          </a:p>
          <a:p>
            <a:r>
              <a:rPr lang="en-US" sz="4200" dirty="0" smtClean="0"/>
              <a:t>New scalar operations such as string concatenation, date and time mathematics, and conditional statements.</a:t>
            </a:r>
          </a:p>
          <a:p>
            <a:r>
              <a:rPr lang="en-US" sz="4200" dirty="0" smtClean="0"/>
              <a:t>New set operations such as UNION JOIN, NATURAL JOIN, set differences, and set intersections.</a:t>
            </a:r>
          </a:p>
          <a:p>
            <a:r>
              <a:rPr lang="en-US" sz="4200" dirty="0" smtClean="0"/>
              <a:t>Support for alterations of schema definitions</a:t>
            </a:r>
            <a:r>
              <a:rPr lang="cs-CZ" sz="4200" dirty="0" smtClean="0"/>
              <a:t> </a:t>
            </a:r>
            <a:r>
              <a:rPr lang="en-US" sz="4200" dirty="0" smtClean="0"/>
              <a:t>via ALTER and DROP.</a:t>
            </a:r>
          </a:p>
          <a:p>
            <a:r>
              <a:rPr lang="en-US" sz="4200" dirty="0" smtClean="0"/>
              <a:t>New integrity-checking functionality such as within a CHECK constraint</a:t>
            </a:r>
          </a:p>
          <a:p>
            <a:r>
              <a:rPr lang="en-US" sz="4200" dirty="0" smtClean="0"/>
              <a:t>Dynamic execution of queries (as opposed to prepared).</a:t>
            </a:r>
          </a:p>
          <a:p>
            <a:r>
              <a:rPr lang="en-US" sz="4200" dirty="0" smtClean="0"/>
              <a:t>Better support for remote database access.</a:t>
            </a:r>
          </a:p>
          <a:p>
            <a:r>
              <a:rPr lang="en-US" sz="4200" dirty="0" smtClean="0"/>
              <a:t>Temporary tables.</a:t>
            </a:r>
          </a:p>
          <a:p>
            <a:r>
              <a:rPr lang="en-US" sz="4200" dirty="0" smtClean="0"/>
              <a:t>Transaction isolation levels</a:t>
            </a:r>
          </a:p>
          <a:p>
            <a:r>
              <a:rPr lang="en-US" sz="4200" dirty="0" smtClean="0"/>
              <a:t>New operations for changing data types on the fly via CAST.</a:t>
            </a:r>
          </a:p>
          <a:p>
            <a:r>
              <a:rPr lang="en-US" sz="4200" dirty="0" smtClean="0"/>
              <a:t>Scrolling cursors.</a:t>
            </a:r>
          </a:p>
          <a:p>
            <a:r>
              <a:rPr lang="en-US" sz="4200" dirty="0" smtClean="0"/>
              <a:t>Compatibility flagging for backwards and forwards compatibility with other SQL standards.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951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</a:t>
            </a:r>
            <a:r>
              <a:rPr lang="cs-CZ" dirty="0" err="1" smtClean="0"/>
              <a:t>tutorials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http://www.w3schools.com/</a:t>
            </a:r>
            <a:r>
              <a:rPr lang="cs-CZ" dirty="0" err="1" smtClean="0">
                <a:hlinkClick r:id="rId2"/>
              </a:rPr>
              <a:t>sql</a:t>
            </a:r>
            <a:r>
              <a:rPr lang="cs-CZ" dirty="0" smtClean="0">
                <a:hlinkClick r:id="rId2"/>
              </a:rPr>
              <a:t>/default.</a:t>
            </a:r>
            <a:r>
              <a:rPr lang="cs-CZ" dirty="0" err="1" smtClean="0">
                <a:hlinkClick r:id="rId2"/>
              </a:rPr>
              <a:t>asp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http://interval.</a:t>
            </a:r>
            <a:r>
              <a:rPr lang="cs-CZ" dirty="0" err="1" smtClean="0">
                <a:hlinkClick r:id="rId3"/>
              </a:rPr>
              <a:t>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clanky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databaze</a:t>
            </a:r>
            <a:r>
              <a:rPr lang="cs-CZ" dirty="0" smtClean="0">
                <a:hlinkClick r:id="rId3"/>
              </a:rPr>
              <a:t>-a-jazyk-</a:t>
            </a:r>
            <a:r>
              <a:rPr lang="cs-CZ" dirty="0" err="1" smtClean="0">
                <a:hlinkClick r:id="rId3"/>
              </a:rPr>
              <a:t>sql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sql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tutorial.net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367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 </a:t>
            </a:r>
            <a:r>
              <a:rPr lang="cs-CZ" dirty="0" err="1" smtClean="0"/>
              <a:t>objects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View</a:t>
            </a:r>
            <a:endParaRPr lang="cs-CZ" dirty="0" smtClean="0"/>
          </a:p>
          <a:p>
            <a:r>
              <a:rPr lang="cs-CZ" dirty="0" err="1" smtClean="0"/>
              <a:t>Triggers</a:t>
            </a:r>
            <a:endParaRPr lang="cs-CZ" dirty="0" smtClean="0"/>
          </a:p>
          <a:p>
            <a:r>
              <a:rPr lang="cs-CZ" dirty="0" err="1" smtClean="0"/>
              <a:t>Collation</a:t>
            </a:r>
            <a:r>
              <a:rPr lang="cs-CZ" dirty="0" smtClean="0"/>
              <a:t> –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sorting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endParaRPr lang="cs-CZ" dirty="0" smtClean="0"/>
          </a:p>
          <a:p>
            <a:r>
              <a:rPr lang="cs-CZ" dirty="0" err="1" smtClean="0"/>
              <a:t>Indexes</a:t>
            </a:r>
            <a:endParaRPr lang="cs-CZ" dirty="0" smtClean="0"/>
          </a:p>
          <a:p>
            <a:r>
              <a:rPr lang="cs-CZ" dirty="0" err="1" smtClean="0"/>
              <a:t>Stored</a:t>
            </a:r>
            <a:r>
              <a:rPr lang="cs-CZ" dirty="0" smtClean="0"/>
              <a:t> </a:t>
            </a:r>
            <a:r>
              <a:rPr lang="cs-CZ" dirty="0" err="1" smtClean="0"/>
              <a:t>procedures</a:t>
            </a:r>
            <a:endParaRPr lang="cs-CZ" dirty="0" smtClean="0"/>
          </a:p>
          <a:p>
            <a:r>
              <a:rPr lang="cs-CZ" dirty="0" err="1" smtClean="0"/>
              <a:t>Fuctions</a:t>
            </a:r>
            <a:endParaRPr lang="cs-CZ" dirty="0" smtClean="0"/>
          </a:p>
          <a:p>
            <a:r>
              <a:rPr lang="cs-CZ" dirty="0" err="1" smtClean="0"/>
              <a:t>Events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SQL = </a:t>
            </a:r>
            <a:r>
              <a:rPr lang="cs-CZ" b="1" dirty="0" err="1" smtClean="0"/>
              <a:t>Structure</a:t>
            </a:r>
            <a:r>
              <a:rPr lang="cs-CZ" b="1" dirty="0" smtClean="0"/>
              <a:t> </a:t>
            </a:r>
            <a:r>
              <a:rPr lang="cs-CZ" b="1" dirty="0" err="1" smtClean="0"/>
              <a:t>Query</a:t>
            </a:r>
            <a:r>
              <a:rPr lang="cs-CZ" b="1" dirty="0" smtClean="0"/>
              <a:t> </a:t>
            </a:r>
            <a:r>
              <a:rPr lang="cs-CZ" b="1" dirty="0" err="1" smtClean="0"/>
              <a:t>Language</a:t>
            </a:r>
            <a:endParaRPr lang="cs-CZ" b="1" dirty="0" smtClean="0"/>
          </a:p>
          <a:p>
            <a:r>
              <a:rPr lang="cs-CZ" dirty="0" err="1" smtClean="0"/>
              <a:t>Declarative</a:t>
            </a:r>
            <a:r>
              <a:rPr lang="cs-CZ" dirty="0" smtClean="0"/>
              <a:t> </a:t>
            </a:r>
            <a:r>
              <a:rPr lang="cs-CZ" dirty="0" err="1"/>
              <a:t>language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690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SQL </a:t>
            </a:r>
            <a:r>
              <a:rPr lang="cs-CZ" dirty="0" err="1"/>
              <a:t>statements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0070C0"/>
                </a:solidFill>
              </a:rPr>
              <a:t>DDL</a:t>
            </a:r>
            <a:r>
              <a:rPr lang="cs-CZ" dirty="0" smtClean="0"/>
              <a:t> – </a:t>
            </a:r>
            <a:r>
              <a:rPr lang="cs-CZ" b="1" dirty="0" smtClean="0"/>
              <a:t>Data </a:t>
            </a:r>
            <a:r>
              <a:rPr lang="cs-CZ" b="1" dirty="0" err="1" smtClean="0"/>
              <a:t>Definition</a:t>
            </a:r>
            <a:r>
              <a:rPr lang="cs-CZ" b="1" dirty="0" smtClean="0"/>
              <a:t> </a:t>
            </a:r>
            <a:r>
              <a:rPr lang="cs-CZ" b="1" dirty="0" err="1" smtClean="0"/>
              <a:t>Language</a:t>
            </a:r>
            <a:endParaRPr lang="cs-CZ" b="1" dirty="0" smtClean="0"/>
          </a:p>
          <a:p>
            <a:pPr lvl="1">
              <a:buNone/>
            </a:pPr>
            <a:r>
              <a:rPr lang="cs-CZ" dirty="0" smtClean="0"/>
              <a:t>	</a:t>
            </a:r>
            <a:r>
              <a:rPr lang="en-US" dirty="0"/>
              <a:t>commands for creating, modifying or deleting database objects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rgbClr val="0070C0"/>
                </a:solidFill>
              </a:rPr>
              <a:t>DML</a:t>
            </a:r>
            <a:r>
              <a:rPr lang="cs-CZ" dirty="0" smtClean="0"/>
              <a:t> – </a:t>
            </a:r>
            <a:r>
              <a:rPr lang="cs-CZ" b="1" dirty="0" smtClean="0"/>
              <a:t>Data </a:t>
            </a:r>
            <a:r>
              <a:rPr lang="cs-CZ" b="1" dirty="0" err="1" smtClean="0"/>
              <a:t>Manipulation</a:t>
            </a:r>
            <a:r>
              <a:rPr lang="cs-CZ" b="1" dirty="0" smtClean="0"/>
              <a:t> </a:t>
            </a:r>
            <a:r>
              <a:rPr lang="cs-CZ" b="1" dirty="0" err="1" smtClean="0"/>
              <a:t>Language</a:t>
            </a:r>
            <a:endParaRPr lang="cs-CZ" b="1" dirty="0" smtClean="0"/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dirty="0" err="1" smtClean="0"/>
              <a:t>commands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database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r>
              <a:rPr lang="cs-CZ" dirty="0" smtClean="0"/>
              <a:t>, alter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remove</a:t>
            </a:r>
            <a:endParaRPr lang="cs-CZ" dirty="0" smtClean="0"/>
          </a:p>
          <a:p>
            <a:pPr lvl="1">
              <a:buNone/>
            </a:pPr>
            <a:endParaRPr lang="pl-PL" b="1" dirty="0" smtClean="0"/>
          </a:p>
          <a:p>
            <a:pPr lvl="1">
              <a:buNone/>
            </a:pPr>
            <a:r>
              <a:rPr lang="pl-PL" sz="3200" dirty="0" smtClean="0">
                <a:solidFill>
                  <a:srgbClr val="0070C0"/>
                </a:solidFill>
              </a:rPr>
              <a:t>DIL</a:t>
            </a:r>
            <a:r>
              <a:rPr lang="pl-PL" dirty="0" smtClean="0"/>
              <a:t> 	– </a:t>
            </a:r>
            <a:r>
              <a:rPr lang="cs-CZ" dirty="0" smtClean="0"/>
              <a:t>Data Integrity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 lvl="1"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DCL 	</a:t>
            </a:r>
            <a:r>
              <a:rPr lang="cs-CZ" b="1" dirty="0" smtClean="0"/>
              <a:t>– </a:t>
            </a:r>
            <a:r>
              <a:rPr lang="cs-CZ" dirty="0" smtClean="0"/>
              <a:t>Data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65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DDL </a:t>
            </a:r>
            <a:r>
              <a:rPr lang="cs-CZ" dirty="0" err="1" smtClean="0"/>
              <a:t>commands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CREATE</a:t>
            </a:r>
            <a:r>
              <a:rPr lang="cs-CZ" dirty="0" smtClean="0"/>
              <a:t> – 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 (table, </a:t>
            </a:r>
            <a:r>
              <a:rPr lang="cs-CZ" dirty="0" err="1" smtClean="0"/>
              <a:t>view</a:t>
            </a:r>
            <a:r>
              <a:rPr lang="cs-CZ" dirty="0" smtClean="0"/>
              <a:t>, …)</a:t>
            </a:r>
          </a:p>
          <a:p>
            <a:r>
              <a:rPr lang="cs-CZ" b="1" dirty="0" smtClean="0"/>
              <a:t>DROP</a:t>
            </a:r>
            <a:r>
              <a:rPr lang="cs-CZ" dirty="0" smtClean="0"/>
              <a:t> – </a:t>
            </a:r>
            <a:r>
              <a:rPr lang="cs-CZ" dirty="0" err="1" smtClean="0"/>
              <a:t>remove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endParaRPr lang="cs-CZ" dirty="0" smtClean="0"/>
          </a:p>
          <a:p>
            <a:r>
              <a:rPr lang="cs-CZ" b="1" dirty="0" smtClean="0"/>
              <a:t>ALTER</a:t>
            </a:r>
            <a:r>
              <a:rPr lang="cs-CZ" dirty="0" smtClean="0"/>
              <a:t> – </a:t>
            </a:r>
            <a:r>
              <a:rPr lang="cs-CZ" dirty="0" err="1" smtClean="0"/>
              <a:t>modify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endParaRPr lang="cs-CZ" dirty="0" smtClean="0"/>
          </a:p>
          <a:p>
            <a:r>
              <a:rPr lang="cs-CZ" b="1" dirty="0" smtClean="0"/>
              <a:t>GRANT</a:t>
            </a:r>
            <a:r>
              <a:rPr lang="cs-CZ" dirty="0" smtClean="0"/>
              <a:t> – </a:t>
            </a:r>
            <a:r>
              <a:rPr lang="cs-CZ" dirty="0" err="1" smtClean="0"/>
              <a:t>add</a:t>
            </a:r>
            <a:r>
              <a:rPr lang="cs-CZ" dirty="0" smtClean="0"/>
              <a:t>/</a:t>
            </a:r>
            <a:r>
              <a:rPr lang="cs-CZ" dirty="0" err="1" smtClean="0"/>
              <a:t>remove</a:t>
            </a:r>
            <a:r>
              <a:rPr lang="cs-CZ" dirty="0" smtClean="0"/>
              <a:t>/</a:t>
            </a:r>
            <a:r>
              <a:rPr lang="cs-CZ" dirty="0" err="1" smtClean="0"/>
              <a:t>change</a:t>
            </a:r>
            <a:r>
              <a:rPr lang="cs-CZ" dirty="0" smtClean="0"/>
              <a:t> user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52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DML </a:t>
            </a:r>
            <a:r>
              <a:rPr lang="cs-CZ" smtClean="0"/>
              <a:t>commands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SELECT </a:t>
            </a:r>
            <a:r>
              <a:rPr lang="cs-CZ" dirty="0" smtClean="0"/>
              <a:t>– </a:t>
            </a:r>
            <a:r>
              <a:rPr lang="cs-CZ" dirty="0" err="1" smtClean="0"/>
              <a:t>read</a:t>
            </a:r>
            <a:r>
              <a:rPr lang="cs-CZ" dirty="0" smtClean="0"/>
              <a:t> data (</a:t>
            </a:r>
            <a:r>
              <a:rPr lang="cs-CZ" dirty="0" err="1" smtClean="0"/>
              <a:t>records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UPDATE</a:t>
            </a:r>
            <a:r>
              <a:rPr lang="cs-CZ" dirty="0" smtClean="0"/>
              <a:t> – </a:t>
            </a:r>
            <a:r>
              <a:rPr lang="cs-CZ" dirty="0" err="1" smtClean="0"/>
              <a:t>modify</a:t>
            </a:r>
            <a:r>
              <a:rPr lang="cs-CZ" dirty="0" smtClean="0"/>
              <a:t> data</a:t>
            </a:r>
          </a:p>
          <a:p>
            <a:r>
              <a:rPr lang="cs-CZ" b="1" dirty="0" smtClean="0"/>
              <a:t>INSERT</a:t>
            </a:r>
            <a:r>
              <a:rPr lang="cs-CZ" dirty="0" smtClean="0"/>
              <a:t> – </a:t>
            </a:r>
            <a:r>
              <a:rPr lang="cs-CZ" dirty="0" err="1" smtClean="0"/>
              <a:t>store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data</a:t>
            </a:r>
          </a:p>
          <a:p>
            <a:r>
              <a:rPr lang="cs-CZ" b="1" dirty="0" smtClean="0"/>
              <a:t>DELETE</a:t>
            </a:r>
            <a:r>
              <a:rPr lang="cs-CZ" dirty="0" smtClean="0"/>
              <a:t> – </a:t>
            </a:r>
            <a:r>
              <a:rPr lang="cs-CZ" dirty="0" err="1" smtClean="0"/>
              <a:t>remove</a:t>
            </a:r>
            <a:r>
              <a:rPr lang="cs-CZ" dirty="0" smtClean="0"/>
              <a:t> data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=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CRUD (</a:t>
            </a:r>
            <a:r>
              <a:rPr lang="cs-CZ" dirty="0" err="1" smtClean="0">
                <a:solidFill>
                  <a:srgbClr val="FF0000"/>
                </a:solidFill>
              </a:rPr>
              <a:t>create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read</a:t>
            </a:r>
            <a:r>
              <a:rPr lang="cs-CZ" dirty="0" smtClean="0">
                <a:solidFill>
                  <a:srgbClr val="FF0000"/>
                </a:solidFill>
              </a:rPr>
              <a:t> update </a:t>
            </a:r>
            <a:r>
              <a:rPr lang="cs-CZ" dirty="0" err="1" smtClean="0">
                <a:solidFill>
                  <a:srgbClr val="FF0000"/>
                </a:solidFill>
              </a:rPr>
              <a:t>delete</a:t>
            </a:r>
            <a:r>
              <a:rPr lang="cs-CZ" dirty="0" smtClean="0">
                <a:solidFill>
                  <a:srgbClr val="FF0000"/>
                </a:solidFill>
              </a:rPr>
              <a:t> data)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01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Display </a:t>
            </a:r>
            <a:r>
              <a:rPr lang="cs-CZ" sz="1600" dirty="0" err="1" smtClean="0"/>
              <a:t>all</a:t>
            </a:r>
            <a:r>
              <a:rPr lang="cs-CZ" sz="1600" dirty="0" smtClean="0"/>
              <a:t> </a:t>
            </a:r>
            <a:r>
              <a:rPr lang="cs-CZ" sz="1600" dirty="0" err="1" smtClean="0"/>
              <a:t>columns</a:t>
            </a:r>
            <a:r>
              <a:rPr lang="cs-CZ" sz="1600" dirty="0" smtClean="0"/>
              <a:t> </a:t>
            </a:r>
            <a:r>
              <a:rPr lang="cs-CZ" sz="1600" dirty="0" err="1" smtClean="0"/>
              <a:t>and</a:t>
            </a:r>
            <a:r>
              <a:rPr lang="cs-CZ" sz="1600" dirty="0" smtClean="0"/>
              <a:t> </a:t>
            </a:r>
            <a:r>
              <a:rPr lang="cs-CZ" sz="1600" dirty="0" err="1" smtClean="0"/>
              <a:t>records</a:t>
            </a:r>
            <a:r>
              <a:rPr lang="cs-CZ" sz="1600" dirty="0" smtClean="0"/>
              <a:t> </a:t>
            </a:r>
            <a:r>
              <a:rPr lang="cs-CZ" sz="1600" dirty="0" err="1" smtClean="0"/>
              <a:t>from</a:t>
            </a:r>
            <a:r>
              <a:rPr lang="cs-CZ" sz="1600" dirty="0" smtClean="0"/>
              <a:t> table </a:t>
            </a:r>
            <a:r>
              <a:rPr lang="cs-CZ" sz="1600" dirty="0" err="1" smtClean="0"/>
              <a:t>Customers</a:t>
            </a:r>
            <a:r>
              <a:rPr lang="cs-CZ" sz="1600" dirty="0" smtClean="0"/>
              <a:t>:</a:t>
            </a:r>
          </a:p>
          <a:p>
            <a:pPr>
              <a:buNone/>
            </a:pPr>
            <a:r>
              <a:rPr lang="cs-CZ" dirty="0" smtClean="0"/>
              <a:t>SELECT *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;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700" dirty="0" smtClean="0"/>
              <a:t>Display </a:t>
            </a:r>
            <a:r>
              <a:rPr lang="cs-CZ" sz="1700" dirty="0" err="1" smtClean="0"/>
              <a:t>selected</a:t>
            </a:r>
            <a:r>
              <a:rPr lang="cs-CZ" sz="1700" dirty="0" smtClean="0"/>
              <a:t> </a:t>
            </a:r>
            <a:r>
              <a:rPr lang="cs-CZ" sz="1700" dirty="0" err="1" smtClean="0"/>
              <a:t>columns</a:t>
            </a:r>
            <a:r>
              <a:rPr lang="cs-CZ" sz="1700" dirty="0" smtClean="0"/>
              <a:t> </a:t>
            </a:r>
            <a:r>
              <a:rPr lang="cs-CZ" sz="1700" dirty="0" err="1" smtClean="0"/>
              <a:t>from</a:t>
            </a:r>
            <a:r>
              <a:rPr lang="cs-CZ" sz="1700" dirty="0" smtClean="0"/>
              <a:t> table </a:t>
            </a:r>
            <a:r>
              <a:rPr lang="cs-CZ" sz="1700" dirty="0" err="1" smtClean="0"/>
              <a:t>Customers</a:t>
            </a:r>
            <a:r>
              <a:rPr lang="cs-CZ" sz="1700" dirty="0" smtClean="0"/>
              <a:t>: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SELECT list_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columns</a:t>
            </a:r>
            <a:r>
              <a:rPr lang="cs-CZ" dirty="0" smtClean="0"/>
              <a:t> FROM tabulka;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Display </a:t>
            </a:r>
            <a:r>
              <a:rPr lang="cs-CZ" sz="1600" dirty="0" err="1" smtClean="0"/>
              <a:t>selected</a:t>
            </a:r>
            <a:r>
              <a:rPr lang="cs-CZ" sz="1600" dirty="0" smtClean="0"/>
              <a:t> </a:t>
            </a:r>
            <a:r>
              <a:rPr lang="cs-CZ" sz="1600" dirty="0" err="1" smtClean="0"/>
              <a:t>columns</a:t>
            </a:r>
            <a:r>
              <a:rPr lang="cs-CZ" sz="1600" dirty="0" smtClean="0"/>
              <a:t> </a:t>
            </a:r>
            <a:r>
              <a:rPr lang="cs-CZ" sz="1600" dirty="0" err="1" smtClean="0"/>
              <a:t>from</a:t>
            </a:r>
            <a:r>
              <a:rPr lang="cs-CZ" sz="1600" dirty="0" smtClean="0"/>
              <a:t> table </a:t>
            </a:r>
            <a:r>
              <a:rPr lang="cs-CZ" sz="1600" dirty="0" err="1" smtClean="0"/>
              <a:t>Customers</a:t>
            </a:r>
            <a:r>
              <a:rPr lang="cs-CZ" sz="1600" dirty="0" smtClean="0"/>
              <a:t> </a:t>
            </a:r>
            <a:r>
              <a:rPr lang="cs-CZ" sz="1600" dirty="0" err="1" smtClean="0"/>
              <a:t>with</a:t>
            </a:r>
            <a:r>
              <a:rPr lang="cs-CZ" sz="1600" dirty="0" smtClean="0"/>
              <a:t> </a:t>
            </a:r>
            <a:r>
              <a:rPr lang="cs-CZ" sz="1600" dirty="0" err="1" smtClean="0"/>
              <a:t>condition</a:t>
            </a:r>
            <a:endParaRPr lang="cs-CZ" sz="1600" dirty="0" smtClean="0"/>
          </a:p>
          <a:p>
            <a:pPr>
              <a:buNone/>
            </a:pPr>
            <a:r>
              <a:rPr lang="en-US" dirty="0" smtClean="0"/>
              <a:t>SELECT Company, Country FROM Customers WHERE Country &lt;&gt; 'USA' </a:t>
            </a:r>
            <a:r>
              <a:rPr lang="cs-CZ" dirty="0" smtClean="0"/>
              <a:t>;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3448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DML </a:t>
            </a:r>
            <a:r>
              <a:rPr lang="cs-CZ" dirty="0" err="1" smtClean="0"/>
              <a:t>commands</a:t>
            </a:r>
            <a:r>
              <a:rPr lang="cs-CZ" dirty="0" smtClean="0"/>
              <a:t> – syntax </a:t>
            </a:r>
            <a:r>
              <a:rPr lang="cs-CZ" dirty="0" err="1" smtClean="0"/>
              <a:t>overview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SELECT</a:t>
            </a:r>
            <a:r>
              <a:rPr lang="en-US" dirty="0" smtClean="0"/>
              <a:t> [ </a:t>
            </a:r>
            <a:r>
              <a:rPr lang="en-US" b="1" dirty="0" smtClean="0"/>
              <a:t>DISTINCT</a:t>
            </a:r>
            <a:r>
              <a:rPr lang="en-US" dirty="0" smtClean="0"/>
              <a:t> ] </a:t>
            </a:r>
            <a:r>
              <a:rPr lang="en-US" b="1" dirty="0" smtClean="0"/>
              <a:t>*</a:t>
            </a:r>
            <a:r>
              <a:rPr lang="en-US" dirty="0" smtClean="0"/>
              <a:t> | LIST OF COLUMNS, FUNCTIONS, CONSTANTS    </a:t>
            </a:r>
            <a:r>
              <a:rPr lang="en-US" b="1" dirty="0" smtClean="0"/>
              <a:t>FROM</a:t>
            </a:r>
            <a:r>
              <a:rPr lang="en-US" dirty="0" smtClean="0"/>
              <a:t> LIST OF TABLES OR VIEWS    [ </a:t>
            </a:r>
            <a:r>
              <a:rPr lang="en-US" b="1" dirty="0" smtClean="0"/>
              <a:t>WHERE</a:t>
            </a:r>
            <a:r>
              <a:rPr lang="en-US" dirty="0" smtClean="0"/>
              <a:t> CONDITION(S) ]    [ </a:t>
            </a:r>
            <a:r>
              <a:rPr lang="en-US" b="1" dirty="0" smtClean="0"/>
              <a:t>ORDER BY</a:t>
            </a:r>
            <a:r>
              <a:rPr lang="en-US" dirty="0" smtClean="0"/>
              <a:t> ORDERING COLUMN(S) [ </a:t>
            </a:r>
            <a:r>
              <a:rPr lang="en-US" b="1" dirty="0" smtClean="0"/>
              <a:t>ASC</a:t>
            </a:r>
            <a:r>
              <a:rPr lang="en-US" dirty="0" smtClean="0"/>
              <a:t> | </a:t>
            </a:r>
            <a:r>
              <a:rPr lang="en-US" b="1" dirty="0" smtClean="0"/>
              <a:t>DESC</a:t>
            </a:r>
            <a:r>
              <a:rPr lang="en-US" dirty="0" smtClean="0"/>
              <a:t> ] ]    [ </a:t>
            </a:r>
            <a:r>
              <a:rPr lang="en-US" b="1" dirty="0" smtClean="0"/>
              <a:t>GROUP BY</a:t>
            </a:r>
            <a:r>
              <a:rPr lang="en-US" dirty="0" smtClean="0"/>
              <a:t> GROUPING COLUMN(S) ]    [ </a:t>
            </a:r>
            <a:r>
              <a:rPr lang="en-US" b="1" dirty="0" smtClean="0"/>
              <a:t>HAVING</a:t>
            </a:r>
            <a:r>
              <a:rPr lang="en-US" dirty="0" smtClean="0"/>
              <a:t> CONDITION(S) ] </a:t>
            </a:r>
            <a:endParaRPr lang="cs-CZ" dirty="0" smtClean="0"/>
          </a:p>
          <a:p>
            <a:endParaRPr lang="cs-CZ" b="1" dirty="0" smtClean="0"/>
          </a:p>
          <a:p>
            <a:r>
              <a:rPr lang="en-US" b="1" dirty="0" smtClean="0"/>
              <a:t>DELETE FROM</a:t>
            </a:r>
            <a:r>
              <a:rPr lang="en-US" dirty="0" smtClean="0"/>
              <a:t> TABLE NAME</a:t>
            </a:r>
            <a:br>
              <a:rPr lang="en-US" dirty="0" smtClean="0"/>
            </a:br>
            <a:r>
              <a:rPr lang="en-US" dirty="0" smtClean="0"/>
              <a:t>   [ </a:t>
            </a:r>
            <a:r>
              <a:rPr lang="en-US" b="1" dirty="0" smtClean="0"/>
              <a:t>WHERE</a:t>
            </a:r>
            <a:r>
              <a:rPr lang="en-US" dirty="0" smtClean="0"/>
              <a:t> CONDITION(S) ] </a:t>
            </a:r>
            <a:endParaRPr lang="cs-CZ" dirty="0" smtClean="0"/>
          </a:p>
          <a:p>
            <a:endParaRPr lang="en-US" dirty="0" smtClean="0"/>
          </a:p>
          <a:p>
            <a:r>
              <a:rPr lang="en-US" b="1" dirty="0" smtClean="0"/>
              <a:t>INSERT INTO</a:t>
            </a:r>
            <a:r>
              <a:rPr lang="en-US" dirty="0" smtClean="0"/>
              <a:t> TABLE NAME</a:t>
            </a:r>
            <a:br>
              <a:rPr lang="en-US" dirty="0" smtClean="0"/>
            </a:br>
            <a:r>
              <a:rPr lang="en-US" dirty="0" smtClean="0"/>
              <a:t>   [ </a:t>
            </a:r>
            <a:r>
              <a:rPr lang="en-US" b="1" dirty="0" smtClean="0"/>
              <a:t>(</a:t>
            </a:r>
            <a:r>
              <a:rPr lang="en-US" dirty="0" smtClean="0"/>
              <a:t>COLUMN LIST</a:t>
            </a:r>
            <a:r>
              <a:rPr lang="en-US" b="1" dirty="0" smtClean="0"/>
              <a:t>)</a:t>
            </a:r>
            <a:r>
              <a:rPr lang="en-US" dirty="0" smtClean="0"/>
              <a:t> ]</a:t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b="1" dirty="0" smtClean="0"/>
              <a:t>VALUES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  <a:r>
              <a:rPr lang="en-US" dirty="0" smtClean="0"/>
              <a:t>VALUE LIST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endParaRPr lang="cs-CZ" dirty="0" smtClean="0"/>
          </a:p>
          <a:p>
            <a:endParaRPr lang="en-US" dirty="0" smtClean="0"/>
          </a:p>
          <a:p>
            <a:r>
              <a:rPr lang="en-US" b="1" dirty="0" smtClean="0"/>
              <a:t>UPDATE</a:t>
            </a:r>
            <a:r>
              <a:rPr lang="en-US" dirty="0" smtClean="0"/>
              <a:t> TABLE NAME</a:t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b="1" dirty="0" smtClean="0"/>
              <a:t>SET</a:t>
            </a:r>
            <a:r>
              <a:rPr lang="en-US" dirty="0" smtClean="0"/>
              <a:t> COLUMN NAME = VALUE</a:t>
            </a:r>
            <a:br>
              <a:rPr lang="en-US" dirty="0" smtClean="0"/>
            </a:br>
            <a:r>
              <a:rPr lang="en-US" dirty="0" smtClean="0"/>
              <a:t>   [ </a:t>
            </a:r>
            <a:r>
              <a:rPr lang="en-US" b="1" dirty="0" smtClean="0"/>
              <a:t>WHERE</a:t>
            </a:r>
            <a:r>
              <a:rPr lang="en-US" dirty="0" smtClean="0"/>
              <a:t> CONDITION ]</a:t>
            </a:r>
            <a:br>
              <a:rPr lang="en-US" dirty="0" smtClean="0"/>
            </a:b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85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NULL</a:t>
            </a:r>
            <a:r>
              <a:rPr lang="cs-CZ" dirty="0" smtClean="0"/>
              <a:t> – </a:t>
            </a:r>
            <a:r>
              <a:rPr lang="cs-CZ" dirty="0" err="1" smtClean="0"/>
              <a:t>empty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err="1" smtClean="0"/>
              <a:t>Usage</a:t>
            </a:r>
            <a:r>
              <a:rPr lang="cs-CZ" dirty="0" smtClean="0"/>
              <a:t> in </a:t>
            </a:r>
            <a:r>
              <a:rPr lang="cs-CZ" dirty="0" err="1" smtClean="0"/>
              <a:t>queries</a:t>
            </a:r>
            <a:r>
              <a:rPr lang="cs-CZ" dirty="0" smtClean="0"/>
              <a:t>: „IS NULL“, „IS NOT NULL“</a:t>
            </a:r>
          </a:p>
          <a:p>
            <a:r>
              <a:rPr lang="cs-CZ" b="1" dirty="0" smtClean="0"/>
              <a:t>Set </a:t>
            </a:r>
            <a:r>
              <a:rPr lang="cs-CZ" b="1" dirty="0" err="1" smtClean="0"/>
              <a:t>operation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2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Aggregate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SUM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Total of the values in a field. </a:t>
            </a:r>
            <a:endParaRPr lang="cs-CZ" dirty="0" smtClean="0"/>
          </a:p>
          <a:p>
            <a:r>
              <a:rPr lang="en-US" b="1" dirty="0" smtClean="0"/>
              <a:t>AVG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Average of the values in a field. </a:t>
            </a:r>
            <a:endParaRPr lang="cs-CZ" dirty="0" smtClean="0"/>
          </a:p>
          <a:p>
            <a:r>
              <a:rPr lang="en-US" b="1" dirty="0" smtClean="0"/>
              <a:t>MIN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Lowest value in a field. </a:t>
            </a:r>
            <a:endParaRPr lang="cs-CZ" dirty="0" smtClean="0"/>
          </a:p>
          <a:p>
            <a:r>
              <a:rPr lang="en-US" b="1" dirty="0" smtClean="0"/>
              <a:t>MAX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Highest value in a field. </a:t>
            </a:r>
            <a:endParaRPr lang="cs-CZ" dirty="0" smtClean="0"/>
          </a:p>
          <a:p>
            <a:r>
              <a:rPr lang="en-US" b="1" dirty="0" smtClean="0"/>
              <a:t>COUNT</a:t>
            </a:r>
            <a:r>
              <a:rPr lang="en-US" dirty="0" smtClean="0"/>
              <a:t> </a:t>
            </a:r>
            <a:r>
              <a:rPr lang="cs-CZ" dirty="0" smtClean="0"/>
              <a:t>	</a:t>
            </a:r>
            <a:r>
              <a:rPr lang="en-US" dirty="0" smtClean="0"/>
              <a:t>Number of values in a field, not counting Null (blank) values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89938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449</Words>
  <Application>Microsoft Office PowerPoint</Application>
  <PresentationFormat>Předvádění na obrazovce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Database systems Lecture 3 – SQL + CRUD</vt:lpstr>
      <vt:lpstr>SQL</vt:lpstr>
      <vt:lpstr>Groups of SQL statements</vt:lpstr>
      <vt:lpstr>DDL commands</vt:lpstr>
      <vt:lpstr>DML commands</vt:lpstr>
      <vt:lpstr>SELECT</vt:lpstr>
      <vt:lpstr>DML commands – syntax overview</vt:lpstr>
      <vt:lpstr>SQL</vt:lpstr>
      <vt:lpstr>Aggregate functions</vt:lpstr>
      <vt:lpstr>Predicates</vt:lpstr>
      <vt:lpstr>Tables join</vt:lpstr>
      <vt:lpstr>Inner join</vt:lpstr>
      <vt:lpstr>SQL – versions (ISO norms)</vt:lpstr>
      <vt:lpstr>SQL-92</vt:lpstr>
      <vt:lpstr>SQL tutorials</vt:lpstr>
      <vt:lpstr>SQL objects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uzivatel</cp:lastModifiedBy>
  <cp:revision>40</cp:revision>
  <dcterms:created xsi:type="dcterms:W3CDTF">2016-09-11T12:48:50Z</dcterms:created>
  <dcterms:modified xsi:type="dcterms:W3CDTF">2018-02-28T12:28:49Z</dcterms:modified>
</cp:coreProperties>
</file>